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7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_rels/theme1.xml.rels" ContentType="application/vnd.openxmlformats-package.relationships+xml"/>
  <Override PartName="/ppt/theme/_rels/theme2.xml.rels" ContentType="application/vnd.openxmlformats-package.relationships+xml"/>
  <Override PartName="/ppt/theme/_rels/theme3.xml.rels" ContentType="application/vnd.openxmlformats-package.relationships+xml"/>
  <Override PartName="/ppt/theme/_rels/theme4.xml.rels" ContentType="application/vnd.openxmlformats-package.relationships+xml"/>
  <Override PartName="/ppt/theme/_rels/theme5.xml.rels" ContentType="application/vnd.openxmlformats-package.relationships+xml"/>
  <Override PartName="/ppt/theme/_rels/theme6.xml.rels" ContentType="application/vnd.openxmlformats-package.relationships+xml"/>
  <Override PartName="/ppt/theme/_rels/theme7.xml.rels" ContentType="application/vnd.openxmlformats-package.relationships+xml"/>
  <Override PartName="/ppt/theme/_rels/theme8.xml.rels" ContentType="application/vnd.openxmlformats-package.relationships+xml"/>
  <Override PartName="/ppt/theme/_rels/theme9.xml.rels" ContentType="application/vnd.openxmlformats-package.relationships+xml"/>
  <Override PartName="/ppt/theme/_rels/theme10.xml.rels" ContentType="application/vnd.openxmlformats-package.relationships+xml"/>
  <Override PartName="/ppt/theme/_rels/theme11.xml.rels" ContentType="application/vnd.openxmlformats-package.relationships+xml"/>
  <Override PartName="/ppt/theme/_rels/theme12.xml.rels" ContentType="application/vnd.openxmlformats-package.relationships+xml"/>
  <Override PartName="/ppt/theme/_rels/theme13.xml.rels" ContentType="application/vnd.openxmlformats-package.relationships+xml"/>
  <Override PartName="/ppt/theme/_rels/theme14.xml.rels" ContentType="application/vnd.openxmlformats-package.relationships+xml"/>
  <Override PartName="/ppt/theme/_rels/theme15.xml.rels" ContentType="application/vnd.openxmlformats-package.relationships+xml"/>
  <Override PartName="/ppt/theme/_rels/theme16.xml.rels" ContentType="application/vnd.openxmlformats-package.relationships+xml"/>
  <Override PartName="/ppt/theme/_rels/theme17.xml.rels" ContentType="application/vnd.openxmlformats-package.relationships+xml"/>
  <Override PartName="/ppt/media/image1.jpeg" ContentType="image/jpeg"/>
  <Override PartName="/ppt/media/image3.png" ContentType="image/png"/>
  <Override PartName="/ppt/media/image2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8.jpeg" ContentType="image/jpeg"/>
  <Override PartName="/ppt/media/image7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38.xml.rels" ContentType="application/vnd.openxmlformats-package.relationships+xml"/>
  <Override PartName="/ppt/slides/_rels/slide5.xml.rels" ContentType="application/vnd.openxmlformats-package.relationships+xml"/>
  <Override PartName="/ppt/slides/_rels/slide39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slides/_rels/slide40.xml.rels" ContentType="application/vnd.openxmlformats-package.relationships+xml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</p:sld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65" r:id="rId28"/>
    <p:sldId id="266" r:id="rId29"/>
    <p:sldId id="267" r:id="rId30"/>
    <p:sldId id="268" r:id="rId31"/>
    <p:sldId id="269" r:id="rId32"/>
    <p:sldId id="270" r:id="rId33"/>
    <p:sldId id="271" r:id="rId34"/>
    <p:sldId id="272" r:id="rId35"/>
    <p:sldId id="273" r:id="rId36"/>
    <p:sldId id="274" r:id="rId37"/>
    <p:sldId id="275" r:id="rId38"/>
    <p:sldId id="276" r:id="rId39"/>
    <p:sldId id="277" r:id="rId40"/>
    <p:sldId id="278" r:id="rId41"/>
    <p:sldId id="279" r:id="rId42"/>
    <p:sldId id="280" r:id="rId43"/>
    <p:sldId id="281" r:id="rId44"/>
    <p:sldId id="282" r:id="rId45"/>
    <p:sldId id="283" r:id="rId46"/>
    <p:sldId id="284" r:id="rId47"/>
    <p:sldId id="285" r:id="rId48"/>
    <p:sldId id="286" r:id="rId49"/>
    <p:sldId id="287" r:id="rId50"/>
    <p:sldId id="288" r:id="rId51"/>
    <p:sldId id="289" r:id="rId52"/>
    <p:sldId id="290" r:id="rId53"/>
    <p:sldId id="291" r:id="rId54"/>
    <p:sldId id="292" r:id="rId55"/>
    <p:sldId id="293" r:id="rId56"/>
    <p:sldId id="294" r:id="rId57"/>
    <p:sldId id="295" r:id="rId58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" Target="slides/slide1.xml"/><Relationship Id="rId20" Type="http://schemas.openxmlformats.org/officeDocument/2006/relationships/slide" Target="slides/slide2.xml"/><Relationship Id="rId21" Type="http://schemas.openxmlformats.org/officeDocument/2006/relationships/slide" Target="slides/slide3.xml"/><Relationship Id="rId22" Type="http://schemas.openxmlformats.org/officeDocument/2006/relationships/slide" Target="slides/slide4.xml"/><Relationship Id="rId23" Type="http://schemas.openxmlformats.org/officeDocument/2006/relationships/slide" Target="slides/slide5.xml"/><Relationship Id="rId24" Type="http://schemas.openxmlformats.org/officeDocument/2006/relationships/slide" Target="slides/slide6.xml"/><Relationship Id="rId25" Type="http://schemas.openxmlformats.org/officeDocument/2006/relationships/slide" Target="slides/slide7.xml"/><Relationship Id="rId26" Type="http://schemas.openxmlformats.org/officeDocument/2006/relationships/slide" Target="slides/slide8.xml"/><Relationship Id="rId27" Type="http://schemas.openxmlformats.org/officeDocument/2006/relationships/slide" Target="slides/slide9.xml"/><Relationship Id="rId28" Type="http://schemas.openxmlformats.org/officeDocument/2006/relationships/slide" Target="slides/slide10.xml"/><Relationship Id="rId29" Type="http://schemas.openxmlformats.org/officeDocument/2006/relationships/slide" Target="slides/slide11.xml"/><Relationship Id="rId30" Type="http://schemas.openxmlformats.org/officeDocument/2006/relationships/slide" Target="slides/slide12.xml"/><Relationship Id="rId31" Type="http://schemas.openxmlformats.org/officeDocument/2006/relationships/slide" Target="slides/slide13.xml"/><Relationship Id="rId32" Type="http://schemas.openxmlformats.org/officeDocument/2006/relationships/slide" Target="slides/slide14.xml"/><Relationship Id="rId33" Type="http://schemas.openxmlformats.org/officeDocument/2006/relationships/slide" Target="slides/slide15.xml"/><Relationship Id="rId34" Type="http://schemas.openxmlformats.org/officeDocument/2006/relationships/slide" Target="slides/slide16.xml"/><Relationship Id="rId35" Type="http://schemas.openxmlformats.org/officeDocument/2006/relationships/slide" Target="slides/slide17.xml"/><Relationship Id="rId36" Type="http://schemas.openxmlformats.org/officeDocument/2006/relationships/slide" Target="slides/slide18.xml"/><Relationship Id="rId37" Type="http://schemas.openxmlformats.org/officeDocument/2006/relationships/slide" Target="slides/slide19.xml"/><Relationship Id="rId38" Type="http://schemas.openxmlformats.org/officeDocument/2006/relationships/slide" Target="slides/slide20.xml"/><Relationship Id="rId39" Type="http://schemas.openxmlformats.org/officeDocument/2006/relationships/slide" Target="slides/slide21.xml"/><Relationship Id="rId40" Type="http://schemas.openxmlformats.org/officeDocument/2006/relationships/slide" Target="slides/slide22.xml"/><Relationship Id="rId41" Type="http://schemas.openxmlformats.org/officeDocument/2006/relationships/slide" Target="slides/slide23.xml"/><Relationship Id="rId42" Type="http://schemas.openxmlformats.org/officeDocument/2006/relationships/slide" Target="slides/slide24.xml"/><Relationship Id="rId43" Type="http://schemas.openxmlformats.org/officeDocument/2006/relationships/slide" Target="slides/slide25.xml"/><Relationship Id="rId44" Type="http://schemas.openxmlformats.org/officeDocument/2006/relationships/slide" Target="slides/slide26.xml"/><Relationship Id="rId45" Type="http://schemas.openxmlformats.org/officeDocument/2006/relationships/slide" Target="slides/slide27.xml"/><Relationship Id="rId46" Type="http://schemas.openxmlformats.org/officeDocument/2006/relationships/slide" Target="slides/slide28.xml"/><Relationship Id="rId47" Type="http://schemas.openxmlformats.org/officeDocument/2006/relationships/slide" Target="slides/slide29.xml"/><Relationship Id="rId48" Type="http://schemas.openxmlformats.org/officeDocument/2006/relationships/slide" Target="slides/slide30.xml"/><Relationship Id="rId49" Type="http://schemas.openxmlformats.org/officeDocument/2006/relationships/slide" Target="slides/slide31.xml"/><Relationship Id="rId50" Type="http://schemas.openxmlformats.org/officeDocument/2006/relationships/slide" Target="slides/slide32.xml"/><Relationship Id="rId51" Type="http://schemas.openxmlformats.org/officeDocument/2006/relationships/slide" Target="slides/slide33.xml"/><Relationship Id="rId52" Type="http://schemas.openxmlformats.org/officeDocument/2006/relationships/slide" Target="slides/slide34.xml"/><Relationship Id="rId53" Type="http://schemas.openxmlformats.org/officeDocument/2006/relationships/slide" Target="slides/slide35.xml"/><Relationship Id="rId54" Type="http://schemas.openxmlformats.org/officeDocument/2006/relationships/slide" Target="slides/slide36.xml"/><Relationship Id="rId55" Type="http://schemas.openxmlformats.org/officeDocument/2006/relationships/slide" Target="slides/slide37.xml"/><Relationship Id="rId56" Type="http://schemas.openxmlformats.org/officeDocument/2006/relationships/slide" Target="slides/slide38.xml"/><Relationship Id="rId57" Type="http://schemas.openxmlformats.org/officeDocument/2006/relationships/slide" Target="slides/slide39.xml"/><Relationship Id="rId58" Type="http://schemas.openxmlformats.org/officeDocument/2006/relationships/slide" Target="slides/slide40.xml"/><Relationship Id="rId59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E77D8AF-5D4E-46F2-924E-01E66C2BEE4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E8F22FC9-2968-439E-82CB-C78F30F1489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2"/>
          </p:nvPr>
        </p:nvSpPr>
        <p:spPr/>
        <p:txBody>
          <a:bodyPr/>
          <a:p>
            <a:fld id="{2CFD379C-504A-4FF6-818E-74A4A4004EF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5"/>
          </p:nvPr>
        </p:nvSpPr>
        <p:spPr/>
        <p:txBody>
          <a:bodyPr/>
          <a:p>
            <a:fld id="{735DD4E5-3BE5-4604-B196-73F085770C2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8"/>
          </p:nvPr>
        </p:nvSpPr>
        <p:spPr/>
        <p:txBody>
          <a:bodyPr/>
          <a:p>
            <a:fld id="{511A385F-43B0-4461-AD81-A95380CD47E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1"/>
          </p:nvPr>
        </p:nvSpPr>
        <p:spPr/>
        <p:txBody>
          <a:bodyPr/>
          <a:p>
            <a:fld id="{A22158D3-02F0-40A8-ABA2-23B16649763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4"/>
          </p:nvPr>
        </p:nvSpPr>
        <p:spPr/>
        <p:txBody>
          <a:bodyPr/>
          <a:p>
            <a:fld id="{EA733247-9ECE-4DE8-8945-860D7723C2B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7"/>
          </p:nvPr>
        </p:nvSpPr>
        <p:spPr/>
        <p:txBody>
          <a:bodyPr/>
          <a:p>
            <a:fld id="{D10364FB-0E6F-4BC8-8FB7-628F38F3550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0"/>
          </p:nvPr>
        </p:nvSpPr>
        <p:spPr/>
        <p:txBody>
          <a:bodyPr/>
          <a:p>
            <a:fld id="{A503997C-C94B-408A-855C-DC132620B8D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5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85AD1CE-C25D-41DF-AB95-82CB0B020CD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9B95F6A-1C51-47F7-9EA4-7D81C950365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42C117F9-A9F6-4A0B-865B-DBD8F3745E4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110CA317-9F14-42DD-AA98-B89B56C20DE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25BF08FE-D0E3-48B9-BB91-EA37B00E3E0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3FEC73DA-83E1-4ED6-A021-ECC7F1C8298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3"/>
          </p:nvPr>
        </p:nvSpPr>
        <p:spPr/>
        <p:txBody>
          <a:bodyPr/>
          <a:p>
            <a:fld id="{F17961BD-8FC7-4EB7-89EC-8CAF71318DB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6"/>
          </p:nvPr>
        </p:nvSpPr>
        <p:spPr/>
        <p:txBody>
          <a:bodyPr/>
          <a:p>
            <a:fld id="{BC1F8828-E607-42F6-A2ED-E87771C4A39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7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 w="0"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 w="0">
            <a:noFill/>
          </a:ln>
        </p:spPr>
      </p:pic>
      <p:sp>
        <p:nvSpPr>
          <p:cNvPr id="2" name="Oval 15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 w="0"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 w="0">
            <a:noFill/>
          </a:ln>
        </p:spPr>
      </p:pic>
      <p:sp>
        <p:nvSpPr>
          <p:cNvPr id="5" name="Rectangle 13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Click to edit the title text format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ftr" idx="1"/>
          </p:nvPr>
        </p:nvSpPr>
        <p:spPr>
          <a:xfrm rot="5400000">
            <a:off x="8952120" y="3225240"/>
            <a:ext cx="38592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Nonlinear Insights Publication Division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sldNum" idx="2"/>
          </p:nvPr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6491E720-4C32-4B3A-9223-81916E13C453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22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dt" idx="3"/>
          </p:nvPr>
        </p:nvSpPr>
        <p:spPr>
          <a:xfrm rot="5400000">
            <a:off x="10155960" y="1790640"/>
            <a:ext cx="9900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09/16/2024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7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 w="0">
            <a:noFill/>
          </a:ln>
        </p:spPr>
      </p:pic>
      <p:pic>
        <p:nvPicPr>
          <p:cNvPr id="9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 w="0">
            <a:noFill/>
          </a:ln>
        </p:spPr>
      </p:pic>
      <p:sp>
        <p:nvSpPr>
          <p:cNvPr id="92" name="Oval 15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9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 w="0">
            <a:noFill/>
          </a:ln>
        </p:spPr>
      </p:pic>
      <p:pic>
        <p:nvPicPr>
          <p:cNvPr id="9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 w="0">
            <a:noFill/>
          </a:ln>
        </p:spPr>
      </p:pic>
      <p:sp>
        <p:nvSpPr>
          <p:cNvPr id="95" name="Rectangle 13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Click to edit the title text format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ftr" idx="28"/>
          </p:nvPr>
        </p:nvSpPr>
        <p:spPr>
          <a:xfrm rot="5400000">
            <a:off x="8952120" y="3225240"/>
            <a:ext cx="38592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sldNum" idx="29"/>
          </p:nvPr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99FAF163-EBAC-4C31-BE6D-A4FB42EAA37A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00" name="PlaceHolder 5"/>
          <p:cNvSpPr>
            <a:spLocks noGrp="1"/>
          </p:cNvSpPr>
          <p:nvPr>
            <p:ph type="dt" idx="30"/>
          </p:nvPr>
        </p:nvSpPr>
        <p:spPr>
          <a:xfrm rot="5400000">
            <a:off x="10155960" y="1790640"/>
            <a:ext cx="9900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7" r:id="rId7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 w="0">
            <a:noFill/>
          </a:ln>
        </p:spPr>
      </p:pic>
      <p:pic>
        <p:nvPicPr>
          <p:cNvPr id="104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 w="0">
            <a:noFill/>
          </a:ln>
        </p:spPr>
      </p:pic>
      <p:sp>
        <p:nvSpPr>
          <p:cNvPr id="105" name="Oval 15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06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 w="0">
            <a:noFill/>
          </a:ln>
        </p:spPr>
      </p:pic>
      <p:pic>
        <p:nvPicPr>
          <p:cNvPr id="107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 w="0">
            <a:noFill/>
          </a:ln>
        </p:spPr>
      </p:pic>
      <p:sp>
        <p:nvSpPr>
          <p:cNvPr id="108" name="Rectangle 13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09" name="PlaceHolder 1"/>
          <p:cNvSpPr>
            <a:spLocks noGrp="1"/>
          </p:cNvSpPr>
          <p:nvPr>
            <p:ph type="ftr" idx="31"/>
          </p:nvPr>
        </p:nvSpPr>
        <p:spPr>
          <a:xfrm rot="5400000">
            <a:off x="8952120" y="3225240"/>
            <a:ext cx="38592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sldNum" idx="32"/>
          </p:nvPr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EA78F8D6-BA8C-4163-9AC0-5015B4D1313E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dt" idx="33"/>
          </p:nvPr>
        </p:nvSpPr>
        <p:spPr>
          <a:xfrm rot="5400000">
            <a:off x="10155960" y="1790640"/>
            <a:ext cx="9900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9" r:id="rId7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 w="0">
            <a:noFill/>
          </a:ln>
        </p:spPr>
      </p:pic>
      <p:pic>
        <p:nvPicPr>
          <p:cNvPr id="113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 w="0">
            <a:noFill/>
          </a:ln>
        </p:spPr>
      </p:pic>
      <p:sp>
        <p:nvSpPr>
          <p:cNvPr id="114" name="Oval 15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15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 w="0">
            <a:noFill/>
          </a:ln>
        </p:spPr>
      </p:pic>
      <p:pic>
        <p:nvPicPr>
          <p:cNvPr id="116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 w="0">
            <a:noFill/>
          </a:ln>
        </p:spPr>
      </p:pic>
      <p:sp>
        <p:nvSpPr>
          <p:cNvPr id="117" name="Rectangle 13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Click to edit the title text format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 type="ftr" idx="34"/>
          </p:nvPr>
        </p:nvSpPr>
        <p:spPr>
          <a:xfrm rot="5400000">
            <a:off x="8952120" y="3225240"/>
            <a:ext cx="38592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22" name="PlaceHolder 5"/>
          <p:cNvSpPr>
            <a:spLocks noGrp="1"/>
          </p:cNvSpPr>
          <p:nvPr>
            <p:ph type="sldNum" idx="35"/>
          </p:nvPr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3C3A3A43-0557-4E80-8D37-84F75889237F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23" name="PlaceHolder 6"/>
          <p:cNvSpPr>
            <a:spLocks noGrp="1"/>
          </p:cNvSpPr>
          <p:nvPr>
            <p:ph type="dt" idx="36"/>
          </p:nvPr>
        </p:nvSpPr>
        <p:spPr>
          <a:xfrm rot="5400000">
            <a:off x="10155960" y="1790640"/>
            <a:ext cx="9900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1" r:id="rId7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 w="0">
            <a:noFill/>
          </a:ln>
        </p:spPr>
      </p:pic>
      <p:pic>
        <p:nvPicPr>
          <p:cNvPr id="12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 w="0">
            <a:noFill/>
          </a:ln>
        </p:spPr>
      </p:pic>
      <p:sp>
        <p:nvSpPr>
          <p:cNvPr id="129" name="Oval 15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3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 w="0">
            <a:noFill/>
          </a:ln>
        </p:spPr>
      </p:pic>
      <p:pic>
        <p:nvPicPr>
          <p:cNvPr id="13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 w="0">
            <a:noFill/>
          </a:ln>
        </p:spPr>
      </p:pic>
      <p:sp>
        <p:nvSpPr>
          <p:cNvPr id="132" name="Rectangle 13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3" name="PlaceHolder 1"/>
          <p:cNvSpPr>
            <a:spLocks noGrp="1"/>
          </p:cNvSpPr>
          <p:nvPr>
            <p:ph type="ftr" idx="37"/>
          </p:nvPr>
        </p:nvSpPr>
        <p:spPr>
          <a:xfrm rot="5400000">
            <a:off x="8952120" y="3225240"/>
            <a:ext cx="38592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sldNum" idx="38"/>
          </p:nvPr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A6C965F0-EEE8-4015-ABB6-1608F60E2F93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dt" idx="39"/>
          </p:nvPr>
        </p:nvSpPr>
        <p:spPr>
          <a:xfrm rot="5400000">
            <a:off x="10155960" y="1790640"/>
            <a:ext cx="9900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7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 w="0">
            <a:noFill/>
          </a:ln>
        </p:spPr>
      </p:pic>
      <p:pic>
        <p:nvPicPr>
          <p:cNvPr id="137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 w="0">
            <a:noFill/>
          </a:ln>
        </p:spPr>
      </p:pic>
      <p:sp>
        <p:nvSpPr>
          <p:cNvPr id="138" name="Oval 15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39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 w="0">
            <a:noFill/>
          </a:ln>
        </p:spPr>
      </p:pic>
      <p:pic>
        <p:nvPicPr>
          <p:cNvPr id="140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 w="0">
            <a:noFill/>
          </a:ln>
        </p:spPr>
      </p:pic>
      <p:sp>
        <p:nvSpPr>
          <p:cNvPr id="141" name="Rectangle 13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Click to edit the title text format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ftr" idx="40"/>
          </p:nvPr>
        </p:nvSpPr>
        <p:spPr>
          <a:xfrm rot="5400000">
            <a:off x="8952120" y="3225240"/>
            <a:ext cx="38592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sldNum" idx="41"/>
          </p:nvPr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F4770540-753F-4EC6-B426-F10A4EED6676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 type="dt" idx="42"/>
          </p:nvPr>
        </p:nvSpPr>
        <p:spPr>
          <a:xfrm rot="5400000">
            <a:off x="10155960" y="1790640"/>
            <a:ext cx="9900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4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ffffff"/>
                </a:solidFill>
                <a:uFillTx/>
                <a:latin typeface="Arial"/>
              </a:rPr>
              <a:t>Click to edit the outline text format</a:t>
            </a:r>
            <a:endParaRPr b="0" lang="en-US" sz="32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ffffff"/>
                </a:solidFill>
                <a:uFillTx/>
                <a:latin typeface="Arial"/>
              </a:rPr>
              <a:t>Second Outline Level</a:t>
            </a:r>
            <a:endParaRPr b="0" lang="en-US" sz="2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ffffff"/>
                </a:solidFill>
                <a:uFillTx/>
                <a:latin typeface="Arial"/>
              </a:rPr>
              <a:t>Third Outline Level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rgbClr val="ffffff"/>
                </a:solidFill>
                <a:uFillTx/>
                <a:latin typeface="Arial"/>
              </a:rPr>
              <a:t>Fourth Outline Level</a:t>
            </a:r>
            <a:endParaRPr b="0" lang="en-US" sz="20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ffffff"/>
                </a:solidFill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ffffff"/>
                </a:solidFill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ffffff"/>
                </a:solidFill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5" r:id="rId7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 w="0">
            <a:noFill/>
          </a:ln>
        </p:spPr>
      </p:pic>
      <p:pic>
        <p:nvPicPr>
          <p:cNvPr id="149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 w="0">
            <a:noFill/>
          </a:ln>
        </p:spPr>
      </p:pic>
      <p:sp>
        <p:nvSpPr>
          <p:cNvPr id="150" name="Oval 15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51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 w="0">
            <a:noFill/>
          </a:ln>
        </p:spPr>
      </p:pic>
      <p:pic>
        <p:nvPicPr>
          <p:cNvPr id="152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 w="0">
            <a:noFill/>
          </a:ln>
        </p:spPr>
      </p:pic>
      <p:sp>
        <p:nvSpPr>
          <p:cNvPr id="153" name="Rectangle 13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4" name="PlaceHolder 1"/>
          <p:cNvSpPr>
            <a:spLocks noGrp="1"/>
          </p:cNvSpPr>
          <p:nvPr>
            <p:ph type="ftr" idx="43"/>
          </p:nvPr>
        </p:nvSpPr>
        <p:spPr>
          <a:xfrm rot="5400000">
            <a:off x="8952120" y="3225240"/>
            <a:ext cx="38592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ldNum" idx="44"/>
          </p:nvPr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39E0622F-A51C-4CA9-A11D-D64E02903E4B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dt" idx="45"/>
          </p:nvPr>
        </p:nvSpPr>
        <p:spPr>
          <a:xfrm rot="5400000">
            <a:off x="10155960" y="1790640"/>
            <a:ext cx="9900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7" r:id="rId7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 w="0">
            <a:noFill/>
          </a:ln>
        </p:spPr>
      </p:pic>
      <p:pic>
        <p:nvPicPr>
          <p:cNvPr id="15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 w="0">
            <a:noFill/>
          </a:ln>
        </p:spPr>
      </p:pic>
      <p:sp>
        <p:nvSpPr>
          <p:cNvPr id="159" name="Oval 15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6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 w="0">
            <a:noFill/>
          </a:ln>
        </p:spPr>
      </p:pic>
      <p:pic>
        <p:nvPicPr>
          <p:cNvPr id="16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 w="0">
            <a:noFill/>
          </a:ln>
        </p:spPr>
      </p:pic>
      <p:sp>
        <p:nvSpPr>
          <p:cNvPr id="162" name="Rectangle 13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63" name="PlaceHolder 1"/>
          <p:cNvSpPr>
            <a:spLocks noGrp="1"/>
          </p:cNvSpPr>
          <p:nvPr>
            <p:ph type="ftr" idx="46"/>
          </p:nvPr>
        </p:nvSpPr>
        <p:spPr>
          <a:xfrm rot="5400000">
            <a:off x="8952120" y="3225240"/>
            <a:ext cx="38592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sldNum" idx="47"/>
          </p:nvPr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4D3E649F-AED9-4A3A-A4C6-37F1DAB57CD8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dt" idx="48"/>
          </p:nvPr>
        </p:nvSpPr>
        <p:spPr>
          <a:xfrm rot="5400000">
            <a:off x="10155960" y="1790640"/>
            <a:ext cx="9900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9" r:id="rId7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 w="0">
            <a:noFill/>
          </a:ln>
        </p:spPr>
      </p:pic>
      <p:pic>
        <p:nvPicPr>
          <p:cNvPr id="167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 w="0">
            <a:noFill/>
          </a:ln>
        </p:spPr>
      </p:pic>
      <p:sp>
        <p:nvSpPr>
          <p:cNvPr id="168" name="Oval 15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69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 w="0">
            <a:noFill/>
          </a:ln>
        </p:spPr>
      </p:pic>
      <p:pic>
        <p:nvPicPr>
          <p:cNvPr id="170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 w="0">
            <a:noFill/>
          </a:ln>
        </p:spPr>
      </p:pic>
      <p:sp>
        <p:nvSpPr>
          <p:cNvPr id="171" name="Rectangle 13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72" name="PlaceHolder 1"/>
          <p:cNvSpPr>
            <a:spLocks noGrp="1"/>
          </p:cNvSpPr>
          <p:nvPr>
            <p:ph type="ftr" idx="49"/>
          </p:nvPr>
        </p:nvSpPr>
        <p:spPr>
          <a:xfrm rot="5400000">
            <a:off x="8952120" y="3225240"/>
            <a:ext cx="38592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sldNum" idx="50"/>
          </p:nvPr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3BBE977F-447C-43B2-8E43-049DF29B5056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dt" idx="51"/>
          </p:nvPr>
        </p:nvSpPr>
        <p:spPr>
          <a:xfrm rot="5400000">
            <a:off x="10155960" y="1790640"/>
            <a:ext cx="9900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1" r:id="rId7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 w="0">
            <a:noFill/>
          </a:ln>
        </p:spPr>
      </p:pic>
      <p:pic>
        <p:nvPicPr>
          <p:cNvPr id="13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 w="0">
            <a:noFill/>
          </a:ln>
        </p:spPr>
      </p:pic>
      <p:sp>
        <p:nvSpPr>
          <p:cNvPr id="14" name="Oval 15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5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 w="0">
            <a:noFill/>
          </a:ln>
        </p:spPr>
      </p:pic>
      <p:pic>
        <p:nvPicPr>
          <p:cNvPr id="16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 w="0">
            <a:noFill/>
          </a:ln>
        </p:spPr>
      </p:pic>
      <p:sp>
        <p:nvSpPr>
          <p:cNvPr id="17" name="Rectangle 13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" name="PlaceHolder 1"/>
          <p:cNvSpPr>
            <a:spLocks noGrp="1"/>
          </p:cNvSpPr>
          <p:nvPr>
            <p:ph type="ftr" idx="4"/>
          </p:nvPr>
        </p:nvSpPr>
        <p:spPr>
          <a:xfrm rot="5400000">
            <a:off x="8952120" y="3225240"/>
            <a:ext cx="38592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sldNum" idx="5"/>
          </p:nvPr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82025AC1-8943-4F46-9715-42BE14C96DB2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dt" idx="6"/>
          </p:nvPr>
        </p:nvSpPr>
        <p:spPr>
          <a:xfrm rot="5400000">
            <a:off x="10155960" y="1790640"/>
            <a:ext cx="9900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1" r:id="rId7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 w="0">
            <a:noFill/>
          </a:ln>
        </p:spPr>
      </p:pic>
      <p:pic>
        <p:nvPicPr>
          <p:cNvPr id="22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 w="0">
            <a:noFill/>
          </a:ln>
        </p:spPr>
      </p:pic>
      <p:sp>
        <p:nvSpPr>
          <p:cNvPr id="23" name="Oval 15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24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 w="0">
            <a:noFill/>
          </a:ln>
        </p:spPr>
      </p:pic>
      <p:pic>
        <p:nvPicPr>
          <p:cNvPr id="25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 w="0">
            <a:noFill/>
          </a:ln>
        </p:spPr>
      </p:pic>
      <p:sp>
        <p:nvSpPr>
          <p:cNvPr id="26" name="Rectangle 13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7" name="PlaceHolder 1"/>
          <p:cNvSpPr>
            <a:spLocks noGrp="1"/>
          </p:cNvSpPr>
          <p:nvPr>
            <p:ph type="ftr" idx="7"/>
          </p:nvPr>
        </p:nvSpPr>
        <p:spPr>
          <a:xfrm rot="5400000">
            <a:off x="8952120" y="3225240"/>
            <a:ext cx="38592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sldNum" idx="8"/>
          </p:nvPr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4C302FA8-360E-4E50-91AC-592F4FA88474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dt" idx="9"/>
          </p:nvPr>
        </p:nvSpPr>
        <p:spPr>
          <a:xfrm rot="5400000">
            <a:off x="10155960" y="1790640"/>
            <a:ext cx="9900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7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 w="0">
            <a:noFill/>
          </a:ln>
        </p:spPr>
      </p:pic>
      <p:pic>
        <p:nvPicPr>
          <p:cNvPr id="3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 w="0">
            <a:noFill/>
          </a:ln>
        </p:spPr>
      </p:pic>
      <p:sp>
        <p:nvSpPr>
          <p:cNvPr id="32" name="Oval 15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3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 w="0">
            <a:noFill/>
          </a:ln>
        </p:spPr>
      </p:pic>
      <p:pic>
        <p:nvPicPr>
          <p:cNvPr id="3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 w="0">
            <a:noFill/>
          </a:ln>
        </p:spPr>
      </p:pic>
      <p:sp>
        <p:nvSpPr>
          <p:cNvPr id="35" name="Rectangle 13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6" name="TextBox 11"/>
          <p:cNvSpPr/>
          <p:nvPr/>
        </p:nvSpPr>
        <p:spPr>
          <a:xfrm>
            <a:off x="898200" y="971280"/>
            <a:ext cx="801360" cy="194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</a:pPr>
            <a:r>
              <a:rPr b="0" lang="en-US" sz="12200" strike="noStrike" u="none">
                <a:solidFill>
                  <a:schemeClr val="dk2">
                    <a:lumMod val="40000"/>
                    <a:lumOff val="60000"/>
                  </a:schemeClr>
                </a:solidFill>
                <a:uFillTx/>
                <a:latin typeface="Arial"/>
              </a:rPr>
              <a:t>“</a:t>
            </a:r>
            <a:endParaRPr b="0" lang="en-US" sz="12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7" name="TextBox 14"/>
          <p:cNvSpPr/>
          <p:nvPr/>
        </p:nvSpPr>
        <p:spPr>
          <a:xfrm>
            <a:off x="9330480" y="2613960"/>
            <a:ext cx="801360" cy="194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</a:pPr>
            <a:r>
              <a:rPr b="0" lang="en-US" sz="12200" strike="noStrike" u="none">
                <a:solidFill>
                  <a:schemeClr val="dk2">
                    <a:lumMod val="40000"/>
                    <a:lumOff val="60000"/>
                  </a:schemeClr>
                </a:solidFill>
                <a:uFillTx/>
                <a:latin typeface="Arial"/>
              </a:rPr>
              <a:t>”</a:t>
            </a:r>
            <a:endParaRPr b="0" lang="en-US" sz="12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8" name="PlaceHolder 1"/>
          <p:cNvSpPr>
            <a:spLocks noGrp="1"/>
          </p:cNvSpPr>
          <p:nvPr>
            <p:ph type="ftr" idx="10"/>
          </p:nvPr>
        </p:nvSpPr>
        <p:spPr>
          <a:xfrm rot="5400000">
            <a:off x="8952120" y="3225240"/>
            <a:ext cx="38592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ldNum" idx="11"/>
          </p:nvPr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0B2B7B15-A381-4185-B57B-686C1C9D3422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dt" idx="12"/>
          </p:nvPr>
        </p:nvSpPr>
        <p:spPr>
          <a:xfrm rot="5400000">
            <a:off x="10155960" y="1790640"/>
            <a:ext cx="9900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5" r:id="rId7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 w="0">
            <a:noFill/>
          </a:ln>
        </p:spPr>
      </p:pic>
      <p:pic>
        <p:nvPicPr>
          <p:cNvPr id="42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 w="0">
            <a:noFill/>
          </a:ln>
        </p:spPr>
      </p:pic>
      <p:sp>
        <p:nvSpPr>
          <p:cNvPr id="43" name="Oval 15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44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 w="0">
            <a:noFill/>
          </a:ln>
        </p:spPr>
      </p:pic>
      <p:pic>
        <p:nvPicPr>
          <p:cNvPr id="45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 w="0">
            <a:noFill/>
          </a:ln>
        </p:spPr>
      </p:pic>
      <p:sp>
        <p:nvSpPr>
          <p:cNvPr id="46" name="Rectangle 13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7" name="PlaceHolder 1"/>
          <p:cNvSpPr>
            <a:spLocks noGrp="1"/>
          </p:cNvSpPr>
          <p:nvPr>
            <p:ph type="ftr" idx="13"/>
          </p:nvPr>
        </p:nvSpPr>
        <p:spPr>
          <a:xfrm rot="5400000">
            <a:off x="8952120" y="3225240"/>
            <a:ext cx="38592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ldNum" idx="14"/>
          </p:nvPr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18E39DE7-AAEB-4C36-A0C0-DC68237C1B77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dt" idx="15"/>
          </p:nvPr>
        </p:nvSpPr>
        <p:spPr>
          <a:xfrm rot="5400000">
            <a:off x="10155960" y="1790640"/>
            <a:ext cx="9900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7" r:id="rId7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 w="0">
            <a:noFill/>
          </a:ln>
        </p:spPr>
      </p:pic>
      <p:pic>
        <p:nvPicPr>
          <p:cNvPr id="5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 w="0">
            <a:noFill/>
          </a:ln>
        </p:spPr>
      </p:pic>
      <p:sp>
        <p:nvSpPr>
          <p:cNvPr id="52" name="Oval 15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5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 w="0">
            <a:noFill/>
          </a:ln>
        </p:spPr>
      </p:pic>
      <p:pic>
        <p:nvPicPr>
          <p:cNvPr id="5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 w="0">
            <a:noFill/>
          </a:ln>
        </p:spPr>
      </p:pic>
      <p:sp>
        <p:nvSpPr>
          <p:cNvPr id="55" name="Rectangle 13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cxnSp>
        <p:nvCxnSpPr>
          <p:cNvPr id="56" name="Straight Connector 16"/>
          <p:cNvCxnSpPr/>
          <p:nvPr/>
        </p:nvCxnSpPr>
        <p:spPr>
          <a:xfrm>
            <a:off x="3726000" y="2133360"/>
            <a:ext cx="720" cy="3963240"/>
          </a:xfrm>
          <a:prstGeom prst="straightConnector1">
            <a:avLst/>
          </a:prstGeom>
          <a:ln cap="rnd" w="12700">
            <a:solidFill>
              <a:srgbClr val="8ad0d6">
                <a:alpha val="40000"/>
              </a:srgbClr>
            </a:solidFill>
            <a:round/>
          </a:ln>
        </p:spPr>
      </p:cxnSp>
      <p:cxnSp>
        <p:nvCxnSpPr>
          <p:cNvPr id="57" name="Straight Connector 17"/>
          <p:cNvCxnSpPr/>
          <p:nvPr/>
        </p:nvCxnSpPr>
        <p:spPr>
          <a:xfrm>
            <a:off x="6962040" y="2133360"/>
            <a:ext cx="720" cy="3967560"/>
          </a:xfrm>
          <a:prstGeom prst="straightConnector1">
            <a:avLst/>
          </a:prstGeom>
          <a:ln cap="rnd" w="12700">
            <a:solidFill>
              <a:srgbClr val="8ad0d6">
                <a:alpha val="40000"/>
              </a:srgbClr>
            </a:solidFill>
            <a:round/>
          </a:ln>
        </p:spPr>
      </p:cxnSp>
      <p:sp>
        <p:nvSpPr>
          <p:cNvPr id="58" name="PlaceHolder 1"/>
          <p:cNvSpPr>
            <a:spLocks noGrp="1"/>
          </p:cNvSpPr>
          <p:nvPr>
            <p:ph type="ftr" idx="16"/>
          </p:nvPr>
        </p:nvSpPr>
        <p:spPr>
          <a:xfrm rot="5400000">
            <a:off x="8952120" y="3225240"/>
            <a:ext cx="38592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ldNum" idx="17"/>
          </p:nvPr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A37D0B00-F956-4356-A6A9-20330C9DDE27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dt" idx="18"/>
          </p:nvPr>
        </p:nvSpPr>
        <p:spPr>
          <a:xfrm rot="5400000">
            <a:off x="10155960" y="1790640"/>
            <a:ext cx="9900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9" r:id="rId7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 w="0">
            <a:noFill/>
          </a:ln>
        </p:spPr>
      </p:pic>
      <p:pic>
        <p:nvPicPr>
          <p:cNvPr id="62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 w="0">
            <a:noFill/>
          </a:ln>
        </p:spPr>
      </p:pic>
      <p:sp>
        <p:nvSpPr>
          <p:cNvPr id="63" name="Oval 15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64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 w="0">
            <a:noFill/>
          </a:ln>
        </p:spPr>
      </p:pic>
      <p:pic>
        <p:nvPicPr>
          <p:cNvPr id="65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 w="0">
            <a:noFill/>
          </a:ln>
        </p:spPr>
      </p:pic>
      <p:sp>
        <p:nvSpPr>
          <p:cNvPr id="66" name="Rectangle 13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cxnSp>
        <p:nvCxnSpPr>
          <p:cNvPr id="67" name="Straight Connector 18"/>
          <p:cNvCxnSpPr/>
          <p:nvPr/>
        </p:nvCxnSpPr>
        <p:spPr>
          <a:xfrm>
            <a:off x="3726000" y="2133360"/>
            <a:ext cx="720" cy="3963240"/>
          </a:xfrm>
          <a:prstGeom prst="straightConnector1">
            <a:avLst/>
          </a:prstGeom>
          <a:ln cap="rnd" w="12700">
            <a:solidFill>
              <a:srgbClr val="8ad0d6">
                <a:alpha val="40000"/>
              </a:srgbClr>
            </a:solidFill>
            <a:round/>
          </a:ln>
        </p:spPr>
      </p:cxnSp>
      <p:cxnSp>
        <p:nvCxnSpPr>
          <p:cNvPr id="68" name="Straight Connector 19"/>
          <p:cNvCxnSpPr/>
          <p:nvPr/>
        </p:nvCxnSpPr>
        <p:spPr>
          <a:xfrm>
            <a:off x="6962040" y="2133360"/>
            <a:ext cx="720" cy="3967560"/>
          </a:xfrm>
          <a:prstGeom prst="straightConnector1">
            <a:avLst/>
          </a:prstGeom>
          <a:ln cap="rnd" w="12700">
            <a:solidFill>
              <a:srgbClr val="8ad0d6">
                <a:alpha val="40000"/>
              </a:srgbClr>
            </a:solidFill>
            <a:round/>
          </a:ln>
        </p:spPr>
      </p:cxnSp>
      <p:sp>
        <p:nvSpPr>
          <p:cNvPr id="69" name="PlaceHolder 1"/>
          <p:cNvSpPr>
            <a:spLocks noGrp="1"/>
          </p:cNvSpPr>
          <p:nvPr>
            <p:ph type="ftr" idx="19"/>
          </p:nvPr>
        </p:nvSpPr>
        <p:spPr>
          <a:xfrm rot="5400000">
            <a:off x="8952120" y="3225240"/>
            <a:ext cx="38592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sldNum" idx="20"/>
          </p:nvPr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CBE02FAB-73F2-46B3-AFEA-BD87DA16F8FE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dt" idx="21"/>
          </p:nvPr>
        </p:nvSpPr>
        <p:spPr>
          <a:xfrm rot="5400000">
            <a:off x="10155960" y="1790640"/>
            <a:ext cx="9900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7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 w="0">
            <a:noFill/>
          </a:ln>
        </p:spPr>
      </p:pic>
      <p:pic>
        <p:nvPicPr>
          <p:cNvPr id="73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 w="0">
            <a:noFill/>
          </a:ln>
        </p:spPr>
      </p:pic>
      <p:sp>
        <p:nvSpPr>
          <p:cNvPr id="74" name="Oval 15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75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 w="0">
            <a:noFill/>
          </a:ln>
        </p:spPr>
      </p:pic>
      <p:pic>
        <p:nvPicPr>
          <p:cNvPr id="76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 w="0">
            <a:noFill/>
          </a:ln>
        </p:spPr>
      </p:pic>
      <p:sp>
        <p:nvSpPr>
          <p:cNvPr id="77" name="Rectangle 13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78" name="PlaceHolder 1"/>
          <p:cNvSpPr>
            <a:spLocks noGrp="1"/>
          </p:cNvSpPr>
          <p:nvPr>
            <p:ph type="ftr" idx="22"/>
          </p:nvPr>
        </p:nvSpPr>
        <p:spPr>
          <a:xfrm rot="5400000">
            <a:off x="8952120" y="3225240"/>
            <a:ext cx="38592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ldNum" idx="23"/>
          </p:nvPr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437CC5E5-968D-4A58-853C-44412FD4ECA9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dt" idx="24"/>
          </p:nvPr>
        </p:nvSpPr>
        <p:spPr>
          <a:xfrm rot="5400000">
            <a:off x="10155960" y="1790640"/>
            <a:ext cx="9900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3" r:id="rId7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 w="0">
            <a:noFill/>
          </a:ln>
        </p:spPr>
      </p:pic>
      <p:pic>
        <p:nvPicPr>
          <p:cNvPr id="82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 w="0">
            <a:noFill/>
          </a:ln>
        </p:spPr>
      </p:pic>
      <p:sp>
        <p:nvSpPr>
          <p:cNvPr id="83" name="Oval 15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84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 w="0">
            <a:noFill/>
          </a:ln>
        </p:spPr>
      </p:pic>
      <p:pic>
        <p:nvPicPr>
          <p:cNvPr id="85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 w="0">
            <a:noFill/>
          </a:ln>
        </p:spPr>
      </p:pic>
      <p:sp>
        <p:nvSpPr>
          <p:cNvPr id="86" name="Rectangle 13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87" name="PlaceHolder 1"/>
          <p:cNvSpPr>
            <a:spLocks noGrp="1"/>
          </p:cNvSpPr>
          <p:nvPr>
            <p:ph type="ftr" idx="25"/>
          </p:nvPr>
        </p:nvSpPr>
        <p:spPr>
          <a:xfrm rot="5400000">
            <a:off x="8952120" y="3225240"/>
            <a:ext cx="38592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ldNum" idx="26"/>
          </p:nvPr>
        </p:nvSpPr>
        <p:spPr>
          <a:xfrm>
            <a:off x="10352520" y="295560"/>
            <a:ext cx="837360" cy="76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8F7D9917-DCFC-438A-8CBF-400D8BC5BC93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dt" idx="27"/>
          </p:nvPr>
        </p:nvSpPr>
        <p:spPr>
          <a:xfrm rot="5400000">
            <a:off x="10155960" y="1790640"/>
            <a:ext cx="990000" cy="30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5" r:id="rId7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0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556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Accrual Accounting Adjustments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Accountants initially record transactions based on the nature of the transaction.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For example, they record rent paid in Rent Expense Account and insurance premiums paid in Insurance Premium Account.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They record sales income in the Sales Account.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This makes the recording of transactions mechanical and increases the accuracy level. 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CEB289D4-2F66-4CDC-8DA8-A7DDAEB6A0C6}" type="slidenum">
              <a:t>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8EFA7E6F-6C12-4E86-A265-711A6D04C7A9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-44280" y="-59796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Expense Accounts: Depreciation and Amortisation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Depreciation (Amortisation in case of intangible assets) is the depreciable amount allocated to a particular year.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ffff00"/>
                </a:solidFill>
                <a:uFillTx/>
                <a:latin typeface="Century Gothic"/>
              </a:rPr>
              <a:t>Depreciation is an expense.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5F0EEC28-1EDC-46E1-92E0-658FD928E948}" type="slidenum">
              <a:t>10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933FF211-9191-4560-80CD-E9023193615D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556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Expense Accounts: Depreciation and Amortisation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graphicFrame>
        <p:nvGraphicFramePr>
          <p:cNvPr id="208" name="Table 8"/>
          <p:cNvGraphicFramePr/>
          <p:nvPr/>
        </p:nvGraphicFramePr>
        <p:xfrm>
          <a:off x="1512720" y="3824280"/>
          <a:ext cx="8127000" cy="1875600"/>
        </p:xfrm>
        <a:graphic>
          <a:graphicData uri="http://schemas.openxmlformats.org/drawingml/2006/table">
            <a:tbl>
              <a:tblPr/>
              <a:tblGrid>
                <a:gridCol w="4063680"/>
                <a:gridCol w="4063680"/>
              </a:tblGrid>
              <a:tr h="370800">
                <a:tc gridSpan="2">
                  <a:txBody>
                    <a:bodyPr anchor="t">
                      <a:noAutofit/>
                    </a:bodyPr>
                    <a:p>
                      <a:pPr algn="ct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20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Balance sheet presentation with hypothetical figures</a:t>
                      </a:r>
                      <a:endParaRPr b="0" lang="en-US" sz="20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Property Plant and Equipment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20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Gross Block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Rs 1,000,000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Deprecation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sng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(Rs 200,000)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Net Block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sng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Rs 800,000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03C2AED5-427E-49E2-9067-D02E57388B51}" type="slidenum">
              <a:t>11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3D4D0997-4E84-48CD-A75B-B27A00C6A65D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808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Expense Accounts: Accrued Expenses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Adjustment is required for accrued expenses.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Example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On October 1 (Financial year, April 1 to March 31 of the next calendar year), FF &amp; Co. borrowed INR 1,000,000 at an annual interest of 10 per cent, payable annually.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Accrued interest expense: (Rs 100,000/2) = Rs 50,000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ffff00"/>
                </a:solidFill>
                <a:uFillTx/>
                <a:latin typeface="Century Gothic"/>
              </a:rPr>
              <a:t>Accounting Equation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200" strike="noStrike" u="none">
                <a:solidFill>
                  <a:schemeClr val="lt1"/>
                </a:solidFill>
                <a:uFillTx/>
                <a:latin typeface="Century Gothic"/>
              </a:rPr>
              <a:t>Interest Expense A/C = Expense</a:t>
            </a:r>
            <a:endParaRPr b="0" lang="en-US" sz="22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200" strike="noStrike" u="none">
                <a:solidFill>
                  <a:schemeClr val="lt1"/>
                </a:solidFill>
                <a:uFillTx/>
                <a:latin typeface="Century Gothic"/>
              </a:rPr>
              <a:t>Accrued Interest Expense A/C = Liability</a:t>
            </a:r>
            <a:endParaRPr b="0" lang="en-US" sz="2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C04A9383-45DB-467C-847C-25597CE1A14E}" type="slidenum">
              <a:t>12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B0413E9C-B5A8-4E8D-ACC9-AD377CBFFA7B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808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Expense Accounts: Expenses on Supplies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When supplies are purchased, they are recognised as asset.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At the end of the year, supplies in hand is counted and valued at cost.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difference between the opening and closing stock of supplies is recognised as supplies expense.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ffff00"/>
                </a:solidFill>
                <a:uFillTx/>
                <a:latin typeface="Century Gothic"/>
              </a:rPr>
              <a:t>Accounting Equation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Supplies Expense A/C or COGS = Expense increases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Supplies A/C or Inventory = Asset decreases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1E05054D-3367-44D8-BA02-406525D9B036}" type="slidenum">
              <a:t>13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39A40ACB-89A0-48F4-AA3D-12FE8E37DE69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2500" lnSpcReduction="9999"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Effect of Adjustment Entries On Assets, Liabilities, Income And Expenses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graphicFrame>
        <p:nvGraphicFramePr>
          <p:cNvPr id="216" name="Table 8"/>
          <p:cNvGraphicFramePr/>
          <p:nvPr/>
        </p:nvGraphicFramePr>
        <p:xfrm>
          <a:off x="1442880" y="2176920"/>
          <a:ext cx="8126640" cy="3783240"/>
        </p:xfrm>
        <a:graphic>
          <a:graphicData uri="http://schemas.openxmlformats.org/drawingml/2006/table">
            <a:tbl>
              <a:tblPr/>
              <a:tblGrid>
                <a:gridCol w="2270160"/>
                <a:gridCol w="1516320"/>
                <a:gridCol w="1360440"/>
                <a:gridCol w="1560960"/>
                <a:gridCol w="1419120"/>
              </a:tblGrid>
              <a:tr h="370800"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Assets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Liabilities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Income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Expenses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Unearned income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(Cash) 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Unbilled revenue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Accrued </a:t>
                      </a:r>
                      <a:r>
                        <a:rPr b="0" lang="en-US" sz="19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income</a:t>
                      </a:r>
                      <a:endParaRPr b="0" lang="en-US" sz="19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(Cash) 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Prepaid expenses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(Cash) Decreases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Depreciation and Amortisation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Decreases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Accrued Expenses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" name="PlaceHolder 2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DE75B782-F40C-43D4-9F64-0037BE921E61}" type="slidenum">
              <a:t>14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D4A52FED-0461-42DC-94BA-D51608B4D72B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32940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Effect of Adjustment Entries On Accounting Equation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graphicFrame>
        <p:nvGraphicFramePr>
          <p:cNvPr id="219" name="Table 8"/>
          <p:cNvGraphicFramePr/>
          <p:nvPr/>
        </p:nvGraphicFramePr>
        <p:xfrm>
          <a:off x="1442880" y="2769480"/>
          <a:ext cx="8126640" cy="2595600"/>
        </p:xfrm>
        <a:graphic>
          <a:graphicData uri="http://schemas.openxmlformats.org/drawingml/2006/table">
            <a:tbl>
              <a:tblPr/>
              <a:tblGrid>
                <a:gridCol w="3320640"/>
                <a:gridCol w="1458360"/>
                <a:gridCol w="1419840"/>
                <a:gridCol w="1928160"/>
              </a:tblGrid>
              <a:tr h="370800"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Assets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Liabilities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Equity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Unearned income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Unbilled revenue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Accrued income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Prepaid expenses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Depreciation and Amortisation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Decreases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Decreases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Accrued Expenses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Decreases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" name="PlaceHolder 2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695FF7DC-141B-4255-AE80-F370B23BE3D5}" type="slidenum">
              <a:t>15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3C7744FC-49A5-4392-9C9F-2191B0F26B55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32940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Bad debt and provision for doubtful debt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200" strike="noStrike" u="none">
                <a:solidFill>
                  <a:schemeClr val="lt1"/>
                </a:solidFill>
                <a:uFillTx/>
                <a:latin typeface="Century Gothic"/>
              </a:rPr>
              <a:t>It is not unusual that entities are unable to collect the full amount due from all the customers due to a variety of reasons, such as financial distress of the customer and disputes with the customer on the amount due to the entity. </a:t>
            </a:r>
            <a:endParaRPr b="0" lang="en-US" sz="22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200" strike="noStrike" u="none">
                <a:solidFill>
                  <a:schemeClr val="lt1"/>
                </a:solidFill>
                <a:uFillTx/>
                <a:latin typeface="Century Gothic"/>
              </a:rPr>
              <a:t>When an entity cannot collect the amount from a customer, it does not reduce the revenue recognised earlier. </a:t>
            </a:r>
            <a:endParaRPr b="0" lang="en-US" sz="22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200" strike="noStrike" u="none">
                <a:solidFill>
                  <a:schemeClr val="lt1"/>
                </a:solidFill>
                <a:uFillTx/>
                <a:latin typeface="Century Gothic"/>
              </a:rPr>
              <a:t>It writes off the uncollectible amount and recognises the amount so written off as a loss, labelled as </a:t>
            </a:r>
            <a:r>
              <a:rPr b="0" lang="en-US" sz="2200" strike="noStrike" u="none">
                <a:solidFill>
                  <a:srgbClr val="92d050"/>
                </a:solidFill>
                <a:uFillTx/>
                <a:latin typeface="Century Gothic"/>
              </a:rPr>
              <a:t>bad debt. </a:t>
            </a:r>
            <a:endParaRPr b="0" lang="en-US" sz="2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52C61BAE-5B20-41BA-8F32-31AD0C38374A}" type="slidenum">
              <a:t>16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DF80CFB3-3E60-41E5-B4BE-217381E7FD62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34056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Bad debt and provision for doubtful debt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Initially, entities carry the trade receivable at the amount it records the revenue.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Subsequently, they estimate the loss at the end of the accounting period.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AD673CCD-08BD-4F32-BD9C-6094E348887C}" type="slidenum">
              <a:t>17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3A13968C-6B95-4E5A-A070-9CE9A56C7B00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8692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Bad debt and provision for doubtful debt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When the management decides not to put efforts for collecting the amount due from a customer, the entity writes off the uncollectible amount (labelled, bad debt). </a:t>
            </a:r>
            <a:endParaRPr b="0" lang="en-US" sz="23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rgbClr val="92d050"/>
                </a:solidFill>
                <a:uFillTx/>
                <a:latin typeface="Century Gothic"/>
              </a:rPr>
              <a:t>Bad debt is a loss </a:t>
            </a: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and is recognised in the statement of profit and loss in the year in which the amount receivable from the customer is written off. </a:t>
            </a:r>
            <a:endParaRPr b="0" lang="en-US" sz="23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provision for doubtful debts is recognised in the profit and loss statement as an expense. </a:t>
            </a:r>
            <a:endParaRPr b="0" lang="en-US" sz="23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rgbClr val="92d050"/>
                </a:solidFill>
                <a:uFillTx/>
                <a:latin typeface="Century Gothic"/>
              </a:rPr>
              <a:t>The balance sheet presents the provision as a deduction from trade receivables.</a:t>
            </a: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 </a:t>
            </a:r>
            <a:endParaRPr b="0" lang="en-US" sz="23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D997658E-AA42-41B7-A16E-E8EA176DE8F5}" type="slidenum">
              <a:t>18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90D048B4-E664-40B9-9990-8F23562882C4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340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Adjustments For Closing Stock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In the statement of profit and loss, entities recognise cost of materials consumed</a:t>
            </a:r>
            <a:endParaRPr b="0" lang="en-US" sz="23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Closing Stock is shown in the Balance Sheet</a:t>
            </a:r>
            <a:endParaRPr b="0" lang="en-US" sz="23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D4013E9A-F396-4D99-B2F4-6D2F799BBC58}" type="slidenum">
              <a:t>19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E4C56B11-B1FC-49F3-8FCB-F50338C01E2E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864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Income Accounts: Advance from customers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When an entity receives advance along with the contract (purchase order) or receives progress payment (for example, in construction contracts), it records the advance as ‘Advance from customers’, as a liability.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9D053EE6-BBCC-49C0-8BC9-D6B6C428B70A}" type="slidenum">
              <a:t>2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CF481D7C-1F97-4BB7-89B9-8C1161DDBCC3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8692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Adjustments For Closing Stock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Example: PP &amp; Co. has the following figures: opening inventory of raw material: INR 20 lakhs and purchase of raw materials: INR 300 lakhs. The entity measures the closing stock of raw materials at INR 40 lakhs.</a:t>
            </a:r>
            <a:endParaRPr b="0" lang="en-US" sz="23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71BCFCFD-FCF6-4FC6-8D40-C7C16737E4F0}" type="slidenum">
              <a:t>20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7E598340-3300-4348-8636-D992518E146D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98172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Gain From The Sale Of An Item of PP&amp;E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Entities recognise gain (or loss) from the sale of an item of PP&amp;E as other income.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gain (or loss) is the difference between the sale proceeds and the asset's carrying amount (also called the written-down value).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31E37D0F-D230-419B-8662-85F67771A4B4}" type="slidenum">
              <a:t>21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BBE373E1-55A2-4AB4-953C-8367C5C2FED6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60948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Gain From The Sale Of An Item of PP&amp;E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Example: CC &amp; Co. has sold a machine for INR 5 lakhs. The asset's acquisition cost and accumulated depreciation were INR 50 lakhs and 48 lakhs, respectively. </a:t>
            </a:r>
            <a:endParaRPr b="0" lang="en-US" sz="23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The WDV is (Rs 50 lakhs – 48 lakhs) or Rs 2 lakhs</a:t>
            </a:r>
            <a:endParaRPr b="0" lang="en-US" sz="23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Gain from the sale is (Rs 5 lakhs -2 lakhs) = Rs 3 lakhs</a:t>
            </a:r>
            <a:endParaRPr b="0" lang="en-US" sz="23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3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BAA15EF1-E72E-4022-B245-8D78FC522C59}" type="slidenum">
              <a:t>22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D0745AE3-7532-4314-B3F2-434D816F1994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556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Trading Account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objective of preparing the trading account is </a:t>
            </a:r>
            <a:r>
              <a:rPr b="0" lang="en-US" sz="2400" strike="noStrike" u="none">
                <a:solidFill>
                  <a:schemeClr val="lt1"/>
                </a:solidFill>
                <a:highlight>
                  <a:srgbClr val="ff0000"/>
                </a:highlight>
                <a:uFillTx/>
                <a:latin typeface="Century Gothic"/>
              </a:rPr>
              <a:t>to determine the gross profit.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Gross profit = Revenue – Cost of goods sold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cost of goods sold is the purchase price of the stock-in-trade plus costs for bringing the goods to the location and condition of sale.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Examples of costs included in the cost of goods sold are </a:t>
            </a:r>
            <a:r>
              <a:rPr b="0" lang="en-US" sz="2400" strike="noStrike" u="none">
                <a:solidFill>
                  <a:schemeClr val="lt1"/>
                </a:solidFill>
                <a:highlight>
                  <a:srgbClr val="ff4000"/>
                </a:highlight>
                <a:uFillTx/>
                <a:latin typeface="Century Gothic"/>
              </a:rPr>
              <a:t>carriage inward, freight and duties, and wages to convert the goods purchased wholesale into saleable units.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C39CB832-5E33-41BB-BCD9-FD5E6B486BC8}" type="slidenum">
              <a:t>23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42B6EFB1-E1BD-4A88-BFAD-6DB217BEE1A0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-63360" y="-59796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Trading Account: Factors Causing Fluctuation In Gross Profit: External and Internal Factors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46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2500" lnSpcReduction="9999"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600" strike="noStrike" u="none">
                <a:solidFill>
                  <a:schemeClr val="lt1"/>
                </a:solidFill>
                <a:uFillTx/>
                <a:latin typeface="Century Gothic"/>
              </a:rPr>
              <a:t>Material increase/decrease in the cost of goods sold without corresponding increase/decrease in selling prices;</a:t>
            </a:r>
            <a:endParaRPr b="0" lang="en-US" sz="26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600" strike="noStrike" u="none">
                <a:solidFill>
                  <a:schemeClr val="lt1"/>
                </a:solidFill>
                <a:uFillTx/>
                <a:latin typeface="Century Gothic"/>
              </a:rPr>
              <a:t>Reduction in the selling price in the face of increasing competition; Increase in selling price due to improved competitive position of the entity;</a:t>
            </a:r>
            <a:endParaRPr b="0" lang="en-US" sz="26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600" strike="noStrike" u="none">
                <a:solidFill>
                  <a:schemeClr val="lt1"/>
                </a:solidFill>
                <a:uFillTx/>
                <a:latin typeface="Century Gothic"/>
              </a:rPr>
              <a:t>Poor inventory management resulting in overstocking leading to clearing sales at a heavy discount;</a:t>
            </a:r>
            <a:endParaRPr b="0" lang="en-US" sz="26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600" strike="noStrike" u="none">
                <a:solidFill>
                  <a:schemeClr val="lt1"/>
                </a:solidFill>
                <a:uFillTx/>
                <a:latin typeface="Century Gothic"/>
              </a:rPr>
              <a:t>A change in sales mix; </a:t>
            </a:r>
            <a:endParaRPr b="0" lang="en-US" sz="26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600" strike="noStrike" u="none">
                <a:solidFill>
                  <a:schemeClr val="lt1"/>
                </a:solidFill>
                <a:uFillTx/>
                <a:latin typeface="Century Gothic"/>
              </a:rPr>
              <a:t>Write down the value of closing stock due to a sharp reduction in the net realisable value.</a:t>
            </a:r>
            <a:endParaRPr b="0" lang="en-US" sz="26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7E8B565A-63C7-4C3C-BE65-39B6B0BFFE1D}" type="slidenum">
              <a:t>24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A7FB0F41-95A5-4DB0-8CC5-8E1B0403802A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556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trike="noStrike" u="none">
                <a:solidFill>
                  <a:schemeClr val="lt2"/>
                </a:solidFill>
                <a:uFillTx/>
                <a:latin typeface="Century Gothic"/>
              </a:rPr>
              <a:t>Trading Account: Factors Causing Fluctuation In Gross Profit: Fraud By Management and Employees</a:t>
            </a:r>
            <a:endParaRPr b="0" lang="en-US" sz="3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Error in stock-taking;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Deliberate overvaluation/undervaluation of inventories;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Pilferage of goods by employees;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Intentional omission of sales from records;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Exclusion of sales invoices inadvertently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rgbClr val="ffff00"/>
                </a:solidFill>
                <a:uFillTx/>
                <a:latin typeface="Century Gothic"/>
              </a:rPr>
              <a:t>The management should investigate significant fluctuations in gross profit margin to identify the causes and take remedial actions if required.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3E7FB2C0-87C2-4AB9-AB65-DE98D6D190A5}" type="slidenum">
              <a:t>25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648D1602-6E16-4CD8-8296-67A94CFD041A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556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Preparation of Trading Account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trading account presents sales, components of the cost of goods sold and gross profit.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Note that only expenses incurred to bring the goods to the location and condition for sale are recognised as expenses in the trading account.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Carriage outward </a:t>
            </a: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is the expense related to the delivery of goods to customers. Therefore, it is not recognised in the trading account.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9FDAA01C-CF83-48FF-949E-41571B1491ED}" type="slidenum">
              <a:t>26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3E28B8B0-5C50-4D95-9A69-5B11EAE17C13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556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200" strike="noStrike" u="none">
                <a:solidFill>
                  <a:schemeClr val="lt2"/>
                </a:solidFill>
                <a:uFillTx/>
                <a:latin typeface="Century Gothic"/>
              </a:rPr>
              <a:t>Preparation of Trading Account: </a:t>
            </a:r>
            <a:br>
              <a:rPr sz="3200"/>
            </a:br>
            <a:r>
              <a:rPr b="0" lang="en-US" sz="3200" strike="noStrike" u="none">
                <a:solidFill>
                  <a:schemeClr val="lt2"/>
                </a:solidFill>
                <a:uFillTx/>
                <a:latin typeface="Century Gothic"/>
              </a:rPr>
              <a:t>Vertical Form (Figures Same As Used In The Horizontal Form)</a:t>
            </a:r>
            <a:endParaRPr b="0" lang="en-US" sz="3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graphicFrame>
        <p:nvGraphicFramePr>
          <p:cNvPr id="255" name="Table 10"/>
          <p:cNvGraphicFramePr/>
          <p:nvPr/>
        </p:nvGraphicFramePr>
        <p:xfrm>
          <a:off x="1103400" y="2052720"/>
          <a:ext cx="8946360" cy="3376080"/>
        </p:xfrm>
        <a:graphic>
          <a:graphicData uri="http://schemas.openxmlformats.org/drawingml/2006/table">
            <a:tbl>
              <a:tblPr/>
              <a:tblGrid>
                <a:gridCol w="7313760"/>
                <a:gridCol w="1632960"/>
              </a:tblGrid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20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Particulars</a:t>
                      </a:r>
                      <a:endParaRPr b="0" lang="en-US" sz="20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1" lang="en-US" sz="20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Amount Rs</a:t>
                      </a:r>
                      <a:endParaRPr b="0" lang="en-US" sz="20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rgbClr val="7030a0"/>
                          </a:solidFill>
                          <a:uFillTx/>
                          <a:latin typeface="Century Gothic"/>
                        </a:rPr>
                        <a:t>1. Revenue (Sales – Sales return)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rgbClr val="7030a0"/>
                          </a:solidFill>
                          <a:uFillTx/>
                          <a:latin typeface="Century Gothic"/>
                        </a:rPr>
                        <a:t>98,000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rgbClr val="7030a0"/>
                          </a:solidFill>
                          <a:uFillTx/>
                          <a:latin typeface="Century Gothic"/>
                        </a:rPr>
                        <a:t>2. Cost of goods sold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20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(a) Purchases less returns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49,500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(b) Change in the inventory of stock-in-trade (8,000 – 7,500)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(500)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(c) Carriage inward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	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	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1,000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(d) Wages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	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	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sng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10,000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Total (2)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sng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60,000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rgbClr val="7030a0"/>
                          </a:solidFill>
                          <a:uFillTx/>
                          <a:latin typeface="Century Gothic"/>
                        </a:rPr>
                        <a:t>3. Gross profit (1-2)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38,000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" name="PlaceHolder 2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DFB4E3EE-682B-4940-BCA3-1C9D654E1C91}" type="slidenum">
              <a:t>27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DF2957BC-AB0A-4D3E-B113-2D1578C2D354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6064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Preparation of Trading Account: Abnormal Loss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Abnormal loss of goods might occur due to fire, embezzlement etc.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Entities take insurance policies to cover those losses.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Insurance companies seldom accept the full claim.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For example, if the value of goods lost is INR 10 lakhs and the insurance company accepts the claim of INR 8 lakhs, the actual loss to the entity is (10-8) or INR 2 lakhs.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97AF73D2-C894-44A6-A3C7-5BE1D3A7B33A}" type="slidenum">
              <a:t>28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79340662-0FC3-4F16-A431-E71A97E1AE39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556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Preparation of Trading Account: Abnormal Loss (Contd.)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closing stock figure in the trading account is derived by counting the physical stock and valuing the same.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Therefore, the gross profit is reported incorrectly unless the value of goods lost by fire is adjusted against purchases.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abnormal net loss, the difference between the value of goods lost and the claim accepted by the insurance company, is recognised in the profit and loss statement.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4806E1ED-357C-445F-8442-7818B933D4A7}" type="slidenum">
              <a:t>29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FD2E262A-8803-4705-9CAB-AD2CFE985C87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3348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Income Accounts: Unearned revenue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Entities record the amount received from a customer as revenue, unless the amount received is an advance payment of full or part payment of the transaction price.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At the year-end, they assess the extent to which the performance obligation has remained unfulfilled, and allocate the revenue, equitably, between the performance obligations fulfilled and performance obligations yet to be fulfilled.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904EBA54-5381-4E5D-BE5F-1DCF6E47E786}" type="slidenum">
              <a:t>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6D472783-CBA2-4C95-B5FF-F59D844544E1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8692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Preparation of Trading Account: Abnormal Loss: Example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2500" lnSpcReduction="9999"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Goods costing INR 10 lakhs were lost by fire in the warehouse of FF &amp; Co. The insurance company has accepted a claim of INR 8 lakhs. The following journal entries are required: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balance of Rs 2 lakhs (net loss) in the Loss by Fire A/C is transferred to the statement of P&amp;L. The insurance claim is an asset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graphicFrame>
        <p:nvGraphicFramePr>
          <p:cNvPr id="265" name="Table 7"/>
          <p:cNvGraphicFramePr/>
          <p:nvPr/>
        </p:nvGraphicFramePr>
        <p:xfrm>
          <a:off x="1284480" y="3129480"/>
          <a:ext cx="8127360" cy="2203920"/>
        </p:xfrm>
        <a:graphic>
          <a:graphicData uri="http://schemas.openxmlformats.org/drawingml/2006/table">
            <a:tbl>
              <a:tblPr/>
              <a:tblGrid>
                <a:gridCol w="4970160"/>
                <a:gridCol w="1605960"/>
                <a:gridCol w="1551600"/>
              </a:tblGrid>
              <a:tr h="0"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Amount (Rs)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Amount (Rs)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Loss of goods by fire A/C                   Dr 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To Purchase of Stock-in-trade           Cr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1,000,000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1,000,000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Insurance Claim A/C                          Dr                            To Loss of goods by Fire A/C              Cr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800,000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800,000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A5713646-C583-45C5-8342-2F5E7A854513}" type="slidenum">
              <a:t>30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6F204354-6EF4-48B4-8AFD-5D2E35F942A9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540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Profit and Loss Account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profit and loss account starts with the gross profit.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profit and loss account recognises all operating, administration, selling and marketing expenses.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ffff00"/>
                </a:solidFill>
                <a:uFillTx/>
                <a:latin typeface="Century Gothic"/>
              </a:rPr>
              <a:t>The bottom line is net profit.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B29BFDCF-A217-41E8-8EF6-7317BF92498A}" type="slidenum">
              <a:t>31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93AF53BF-9BBA-469B-A6BD-7CC53903035C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540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Profit and Loss Account: Format (Hypothetical Figures)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graphicFrame>
        <p:nvGraphicFramePr>
          <p:cNvPr id="271" name="Table 7"/>
          <p:cNvGraphicFramePr/>
          <p:nvPr/>
        </p:nvGraphicFramePr>
        <p:xfrm>
          <a:off x="1103400" y="2052720"/>
          <a:ext cx="8946360" cy="2529720"/>
        </p:xfrm>
        <a:graphic>
          <a:graphicData uri="http://schemas.openxmlformats.org/drawingml/2006/table">
            <a:tbl>
              <a:tblPr/>
              <a:tblGrid>
                <a:gridCol w="7055640"/>
                <a:gridCol w="1891080"/>
              </a:tblGrid>
              <a:tr h="370800"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Amount (Rs)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1. Gross profit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109,500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2. Other income (like interest earned, dividends received)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600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3. Operating, selling and administrative expenses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49,050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Item-wise details to be disclosed (carriage outward, salaries, electricity, telephone charges, conveyance, depreciation etc.)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20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4. Net profit (1+2 – 3) transferred to capital account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61,050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" name="PlaceHolder 2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62AC3B79-937F-485E-84ED-00AABCE4D778}" type="slidenum">
              <a:t>32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68D1BD19-7FEF-407B-A3C4-45A3C55B1ECC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Balance Sheet: Marshalling of Assets and Liabilities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00b050"/>
                </a:solidFill>
                <a:uFillTx/>
                <a:latin typeface="Century Gothic"/>
              </a:rPr>
              <a:t>Order or permanence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Assets are arranged in order of their realisability, that is, the ease of conversion into cash, starting with the least easily convertible assets.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liabilities are presented in the reverse order in which they are to be settled, starting with owners’ capital.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ffff00"/>
                </a:solidFill>
                <a:uFillTx/>
                <a:latin typeface="Century Gothic"/>
              </a:rPr>
              <a:t>The Companies Act 2013 format presents assets and liabilities in order of permanence.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6B855C3D-59E6-4A3C-AC29-D5F819F07CF7}" type="slidenum">
              <a:t>33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06C806CE-CFC8-4D82-A8E7-BDD83D8DA8BC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1728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Balance Sheet: Marshalling of Assets and Liabilities (Contd.)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Order of liquidity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Under this system, the order of presenting the assets and liabilities is reverse to the arrangement in which those are presented under the ‘order of permanence’ system.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Liquidity implies ease of converting into cash.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Banking and other financial institutions adopt a mixed system.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18BD65E6-5C7F-4068-8F67-0C229D23DEB1}" type="slidenum">
              <a:t>34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A5705F93-752C-4EF6-9114-95FEEA7A5874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1728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Financial Statements of Manufacturing Companies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In the case of a manufacturing company, the statement of profit and loss has three segments- Manufacturing Account, Trading Account and Profit and Loss account.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Manufacturing Account presents the cost of goods manufactured.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Elements of the cost of goods manufactured are the cost of raw materials consumed, direct wages (manufacturing wages), and manufacturing expenses. 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3E9D17D2-06AE-41FF-A225-398D6094960A}" type="slidenum">
              <a:t>35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841B9B08-B3E6-45F1-9507-F6FDCB1D3524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1728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Capital And Revenue Expenditure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Capital expenditure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Entities incur capital expenditures (CAPEX) to acquire, upgrade, and maintain physical assets such as property, buildings, equipment or intangible assets.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Capital expenditures are typically one-time large purchases of items of fixed assets that entities expect to use for revenue generation over a longer period.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93294225-2FD6-442A-BEF8-5AA1FD13ABD8}" type="slidenum">
              <a:t>36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49C4BF45-72E4-4517-B326-A5A3997B9F5F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1728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Capital And Revenue Expenditure (Contd.)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Revenue expenditure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Entities incur revenue expenditures for day-to-day operations and the maintenance of fixed assets.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Difference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Capital expenditures benefit the entity for more than one year, while revenue expenditure benefits the year in which the expenditure is incurred.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3CBF61E2-052E-4C03-B37D-4D3CDAB8B6D5}" type="slidenum">
              <a:t>37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142572CF-EB8C-4762-8FF1-914C5EF4F736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864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Closing Entries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Balances in equity accounts, asset accounts and  liabilities accounts are presented in the balance sheet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342C4DE7-7B14-4E19-BAC1-6274C62A8B0B}" type="slidenum">
              <a:t>38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177833A9-1F38-4094-BA61-50B78FE35116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1728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Profit And Loss Appropriation Account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profit and Loss Appropriation Account shows the appropriation of net profit presented in the profit and loss to shareholders (such as dividends in the case of a company and to partners in the case of a partnership firm) and to different types of reserves.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705C53B5-BFA8-4F9D-920E-67D86150AA7B}" type="slidenum">
              <a:t>39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5C07CBE1-2623-42C0-8B63-7397CF9AADD6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3420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Income Accounts: Unearned revenue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They recognize the amount allocated to the unfulfilled performance obligations</a:t>
            </a: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 </a:t>
            </a: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as ‘unearned revenue (Deferred revenue) - </a:t>
            </a: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 a liability </a:t>
            </a: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and reduce the revenue for the accounting period by that amount.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Example: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 publisher receives an annual subscription of INR 12,000 for 12 issues of one of the magazines in September.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Delivery starts from the October issue. The entity’s accounting year commences on April 1 and ends on March 31 of the next calendar year.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Deferred revenue: (Rs 12,000/2) = Rs 6,000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5A48410A-F60B-44A7-8879-7939E504F434}" type="slidenum">
              <a:t>4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4F49F759-369A-4FC4-BA7D-8B4CA6FCB744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br>
              <a:rPr sz="4200"/>
            </a:br>
            <a:br>
              <a:rPr sz="4200"/>
            </a:br>
            <a:br>
              <a:rPr sz="4200"/>
            </a:br>
            <a:br>
              <a:rPr sz="4200"/>
            </a:b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END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0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1"/>
          </p:nvPr>
        </p:nvSpPr>
        <p:spPr/>
        <p:txBody>
          <a:bodyPr/>
          <a:p>
            <a:fld id="{187EEF3B-8171-4AC1-B38D-659AFF0BE7BC}" type="slidenum">
              <a:t>40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2"/>
          </p:nvPr>
        </p:nvSpPr>
        <p:spPr/>
        <p:txBody>
          <a:bodyPr/>
          <a:p>
            <a:fld id="{8FF8B129-629E-4135-82B4-C8273FF9DCA1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8404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Income Accounts: Unbilled revenue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Billing cycles are fixed in industries like the Internet or mobile telephone services.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At the end of the year, entities assess the unbilled amount for the performance obligations satisfied.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In some other industries, a single contract may include more than one performance obligations, but as per the contract, the entity prefers the invoice when all the performance obligations are fulfilled.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6CAE46BA-A3F4-440B-A0F5-8AE4E3CC5BF9}" type="slidenum">
              <a:t>5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77B8E750-1559-47ED-B26C-162F5EE4AD4C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1980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Income Accounts: Unbilled revenue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In such cases, entities assess the unbilled amount of the performance obligations satisfied while preparing financial statements.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unbilled revenue is recognised </a:t>
            </a: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as an asset</a:t>
            </a: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, and correspondingly, the revenue for the year is increased by the unbilled amount.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E7BE61FB-897F-4067-9D12-17FDFD3E8F15}" type="slidenum">
              <a:t>6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AC8967BC-77F8-4DFB-991B-80D0655C7761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1116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Income Accounts: Accrued Income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Some income, such as interest on investment, accumulates </a:t>
            </a: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through the passage of time.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For example, if interest receivable is INR 12,000 per year, it is assumed that INR 1,000 is accumulated per month.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At the year-end adjustment entries are passed to record accrued income.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Accrued income is recognized </a:t>
            </a: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as an asset</a:t>
            </a: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, and correspondingly, the income for the year is increased.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BA629493-DA19-405B-B699-E0A7ED8971B2}" type="slidenum">
              <a:t>7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BA573493-8FDC-4BF2-BC2E-91ED0A463CCB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-128880" y="-55188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Income Accounts: Accrued Income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Example: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FF &amp; Co. has invested INR 1,000,000 in a term deposit with bank on January 1. Interest is payable at the rate of 10 per cent per annum. It is payable at six-monthly interval.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Accounting year (April 1 to March 31of the  next calendar year)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Accrued income for 3 months: Rs 25,000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33E0E3EB-9F7B-4F2A-A252-E287459876C0}" type="slidenum">
              <a:t>8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5D95286B-F6D3-4999-BFF5-BF749245AF89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8440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Expense Accounts: Accrued Expense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amount paid in the current year for which service will be received in future is called </a:t>
            </a:r>
            <a:r>
              <a:rPr b="0" lang="en-US" sz="2400" strike="noStrike" u="none">
                <a:solidFill>
                  <a:srgbClr val="ffff00"/>
                </a:solidFill>
                <a:uFillTx/>
                <a:latin typeface="Century Gothic"/>
              </a:rPr>
              <a:t>‘pre-paid expense’</a:t>
            </a: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 prepaid expense is </a:t>
            </a: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an asset</a:t>
            </a: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Examples are prepaid-rent and pre-paid insurance premiums.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Example: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 firm has paid INR 1,200,000 to an insurance company towards annual insurance premium on October 1, 2020 (financial year April 1 to March 31 next calendar year).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Prepaid insurance premium: (Rs 1,200,000/2) = Rs 600,000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528FAF33-0A01-4266-A27F-02FB4D16DEA1}" type="slidenum">
              <a:t>9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22D82A29-4291-43EB-9C54-6184455F2CD3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0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1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2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3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4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5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6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7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3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4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5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6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7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8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9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theme1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{324C5C69-1A98-F54F-97CA-FA79BE82E207}tf10001062</Template>
  <TotalTime>2505</TotalTime>
  <Application>LibreOffice/24.8.0.3$Windows_X86_64 LibreOffice_project/0bdf1299c94fe897b119f97f3c613e9dca6be583</Application>
  <AppVersion>15.0000</AppVersion>
  <Words>2735</Words>
  <Paragraphs>371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2023-05-30T13:24:08Z</dcterms:created>
  <dc:creator>Asish Kumar Bhattacharyya</dc:creator>
  <dc:description/>
  <dc:language>en-US</dc:language>
  <cp:lastModifiedBy/>
  <dcterms:modified xsi:type="dcterms:W3CDTF">2024-09-16T21:21:10Z</dcterms:modified>
  <cp:revision>43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40</vt:i4>
  </property>
</Properties>
</file>